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Inter"/>
      <p:regular r:id="rId14"/>
    </p:embeddedFont>
    <p:embeddedFont>
      <p:font typeface="Inter"/>
      <p:regular r:id="rId15"/>
    </p:embeddedFont>
    <p:embeddedFont>
      <p:font typeface="Inter"/>
      <p:regular r:id="rId16"/>
    </p:embeddedFon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image" Target="../media/image-5-8.png"/><Relationship Id="rId9" Type="http://schemas.openxmlformats.org/officeDocument/2006/relationships/image" Target="../media/image-5-9.svg"/><Relationship Id="rId10" Type="http://schemas.openxmlformats.org/officeDocument/2006/relationships/slideLayout" Target="../slideLayouts/slideLayout6.xml"/><Relationship Id="rId11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slideLayout" Target="../slideLayouts/slideLayout8.xml"/><Relationship Id="rId11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0009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Visualización de una Aplicación Web Estilo Rappi o Uber Eats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537454" y="502325"/>
            <a:ext cx="1371362" cy="343376"/>
          </a:xfrm>
          <a:prstGeom prst="roundRect">
            <a:avLst>
              <a:gd name="adj" fmla="val 17877"/>
            </a:avLst>
          </a:prstGeom>
          <a:solidFill>
            <a:srgbClr val="DADBF1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646992" y="600908"/>
            <a:ext cx="146090" cy="14609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66067" y="557093"/>
            <a:ext cx="933212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INSPIRACIÓN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1537454" y="918686"/>
            <a:ext cx="6232922" cy="570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¿Por qué Rappi y Uber Eats?</a:t>
            </a:r>
            <a:endParaRPr lang="en-US" sz="3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454" y="1969056"/>
            <a:ext cx="5554742" cy="55547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5586" y="1946196"/>
            <a:ext cx="2283619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Líderes del mercado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545586" y="2414230"/>
            <a:ext cx="5554742" cy="876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Rappi y Uber Eats dominan el mercado de delivery en México y Latinoamérica con millones de usuarios activos que confían en sus plataformas diariamente.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7545586" y="3473410"/>
            <a:ext cx="3265289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Experiencia móvil optimizada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545586" y="3941445"/>
            <a:ext cx="5554742" cy="876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Sus interfaces son limpias, intuitivas y perfectamente adaptadas tanto para dispositivos móviles como para navegadores web, priorizando la simplicidad sin sacrificar funcionalidad.</a:t>
            </a:r>
            <a:endParaRPr lang="en-US" sz="1400" dirty="0"/>
          </a:p>
        </p:txBody>
      </p:sp>
      <p:sp>
        <p:nvSpPr>
          <p:cNvPr id="11" name="Text 7"/>
          <p:cNvSpPr/>
          <p:nvPr/>
        </p:nvSpPr>
        <p:spPr>
          <a:xfrm>
            <a:off x="7545586" y="5000625"/>
            <a:ext cx="2860953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Tecnología en tiempo real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7545586" y="5468660"/>
            <a:ext cx="5554742" cy="876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Aprovechan mapas interactivos, geolocalización precisa y notificaciones instantáneas para mantener a los usuarios informados en cada etapa del proceso de entrega.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48784" y="588288"/>
            <a:ext cx="2053352" cy="417433"/>
          </a:xfrm>
          <a:prstGeom prst="roundRect">
            <a:avLst>
              <a:gd name="adj" fmla="val 17222"/>
            </a:avLst>
          </a:prstGeom>
          <a:noFill/>
          <a:ln w="7620">
            <a:solidFill>
              <a:srgbClr val="4950BC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84753" y="711398"/>
            <a:ext cx="171093" cy="1710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41333" y="660083"/>
            <a:ext cx="1524833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DESCUBRIMIENTO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748784" y="1091208"/>
            <a:ext cx="12078057" cy="668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Pantalla de Inicio: Búsqueda y Descubrimiento</a:t>
            </a:r>
            <a:endParaRPr lang="en-US" sz="4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84" y="2080736"/>
            <a:ext cx="4199334" cy="259532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8784" y="4890016"/>
            <a:ext cx="2871788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Búsqueda prominente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748784" y="5352574"/>
            <a:ext cx="4199334" cy="1369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Una barra de búsqueda grande y accesible permite a los usuarios encontrar rápidamente restaurantes, productos o categorías específicas.</a:t>
            </a:r>
            <a:endParaRPr lang="en-US" sz="16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533" y="2080736"/>
            <a:ext cx="4199334" cy="259532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215533" y="4890016"/>
            <a:ext cx="267438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Categorías visuales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5215533" y="5352574"/>
            <a:ext cx="4199334" cy="1026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Íconos grandes y atractivos organizan el contenido en categorías claras: comida, farmacia, supermercado y más.</a:t>
            </a:r>
            <a:endParaRPr lang="en-US" sz="16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2282" y="2080736"/>
            <a:ext cx="4199334" cy="259532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682282" y="4890016"/>
            <a:ext cx="3299936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Promociones destacadas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9682282" y="5352574"/>
            <a:ext cx="4199334" cy="1026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carrusel deslizable muestra ofertas especiales y descuentos, capturando la atención desde el primer momento.</a:t>
            </a:r>
            <a:endParaRPr lang="en-US" sz="1650" dirty="0"/>
          </a:p>
        </p:txBody>
      </p:sp>
      <p:sp>
        <p:nvSpPr>
          <p:cNvPr id="15" name="Text 9"/>
          <p:cNvSpPr/>
          <p:nvPr/>
        </p:nvSpPr>
        <p:spPr>
          <a:xfrm>
            <a:off x="748784" y="6962418"/>
            <a:ext cx="13132832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uso de colores vibrantes y tipografía clara facilita la lectura y mejora la experiencia de navegación, reduciendo la fricción entre el usuario y su objetivo.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02562" y="543997"/>
            <a:ext cx="724852" cy="291941"/>
          </a:xfrm>
          <a:prstGeom prst="roundRect">
            <a:avLst>
              <a:gd name="adj" fmla="val 17879"/>
            </a:avLst>
          </a:prstGeom>
          <a:solidFill>
            <a:srgbClr val="DADBF1"/>
          </a:solidFill>
          <a:ln/>
        </p:spPr>
      </p:sp>
      <p:sp>
        <p:nvSpPr>
          <p:cNvPr id="3" name="Text 1"/>
          <p:cNvSpPr/>
          <p:nvPr/>
        </p:nvSpPr>
        <p:spPr>
          <a:xfrm>
            <a:off x="2495669" y="590550"/>
            <a:ext cx="538639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CARRITO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2402562" y="897969"/>
            <a:ext cx="8583930" cy="485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Selección de Productos y Carrito de Compras</a:t>
            </a:r>
            <a:endParaRPr lang="en-US" sz="3050" dirty="0"/>
          </a:p>
        </p:txBody>
      </p:sp>
      <p:sp>
        <p:nvSpPr>
          <p:cNvPr id="5" name="Shape 3"/>
          <p:cNvSpPr/>
          <p:nvPr/>
        </p:nvSpPr>
        <p:spPr>
          <a:xfrm>
            <a:off x="2402562" y="1791057"/>
            <a:ext cx="5743575" cy="1499949"/>
          </a:xfrm>
          <a:prstGeom prst="roundRect">
            <a:avLst>
              <a:gd name="adj" fmla="val 4350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580680" y="1969175"/>
            <a:ext cx="2195274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Listado visual atractivo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2580680" y="2367082"/>
            <a:ext cx="5387340" cy="745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Cada producto se presenta con imágenes de alta calidad, descripciones concisas y precios claramente visibles para facilitar la decisión de compra.</a:t>
            </a:r>
            <a:endParaRPr lang="en-US" sz="1200" dirty="0"/>
          </a:p>
        </p:txBody>
      </p:sp>
      <p:sp>
        <p:nvSpPr>
          <p:cNvPr id="8" name="Shape 6"/>
          <p:cNvSpPr/>
          <p:nvPr/>
        </p:nvSpPr>
        <p:spPr>
          <a:xfrm>
            <a:off x="2402562" y="3446264"/>
            <a:ext cx="5743575" cy="1251347"/>
          </a:xfrm>
          <a:prstGeom prst="roundRect">
            <a:avLst>
              <a:gd name="adj" fmla="val 5214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2580680" y="3624382"/>
            <a:ext cx="2239328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Interacción instantánea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2580680" y="4022288"/>
            <a:ext cx="5387340" cy="497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botón "Agregar al carrito" está estratégicamente ubicado y responde con feedback visual inmediato al hacer clic.</a:t>
            </a:r>
            <a:endParaRPr lang="en-US" sz="1200" dirty="0"/>
          </a:p>
        </p:txBody>
      </p:sp>
      <p:sp>
        <p:nvSpPr>
          <p:cNvPr id="11" name="Shape 9"/>
          <p:cNvSpPr/>
          <p:nvPr/>
        </p:nvSpPr>
        <p:spPr>
          <a:xfrm>
            <a:off x="2402562" y="4852868"/>
            <a:ext cx="5743575" cy="1251347"/>
          </a:xfrm>
          <a:prstGeom prst="roundRect">
            <a:avLst>
              <a:gd name="adj" fmla="val 5214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2580680" y="5030986"/>
            <a:ext cx="2495669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Carrito flotante inteligente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2580680" y="5428893"/>
            <a:ext cx="5387340" cy="497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widget persistente muestra la cantidad de productos y el total actualizado en tiempo real, sin interrumpir la navegación.</a:t>
            </a:r>
            <a:endParaRPr lang="en-US" sz="1200" dirty="0"/>
          </a:p>
        </p:txBody>
      </p:sp>
      <p:sp>
        <p:nvSpPr>
          <p:cNvPr id="14" name="Shape 12"/>
          <p:cNvSpPr/>
          <p:nvPr/>
        </p:nvSpPr>
        <p:spPr>
          <a:xfrm>
            <a:off x="2402562" y="6259473"/>
            <a:ext cx="5743575" cy="1251347"/>
          </a:xfrm>
          <a:prstGeom prst="roundRect">
            <a:avLst>
              <a:gd name="adj" fmla="val 5214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2580680" y="6437590"/>
            <a:ext cx="1941671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Flexibilidad total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2580680" y="6835497"/>
            <a:ext cx="5387340" cy="497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Los usuarios pueden modificar cantidades, eliminar productos o agregar notas especiales directamente desde el carrito con controles intuitivos.</a:t>
            </a:r>
            <a:endParaRPr lang="en-US" sz="1200" dirty="0"/>
          </a:p>
        </p:txBody>
      </p:sp>
      <p:pic>
        <p:nvPicPr>
          <p:cNvPr id="1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32614" y="1791057"/>
            <a:ext cx="3702725" cy="37027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34603" y="923925"/>
            <a:ext cx="846058" cy="355759"/>
          </a:xfrm>
          <a:prstGeom prst="roundRect">
            <a:avLst>
              <a:gd name="adj" fmla="val 17126"/>
            </a:avLst>
          </a:prstGeom>
          <a:noFill/>
          <a:ln w="7620">
            <a:solidFill>
              <a:srgbClr val="4950BC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0927" y="1029295"/>
            <a:ext cx="145018" cy="14501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68454" y="985837"/>
            <a:ext cx="395883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PAGO</a:t>
            </a:r>
            <a:endParaRPr lang="en-US" sz="1100" dirty="0"/>
          </a:p>
        </p:txBody>
      </p:sp>
      <p:sp>
        <p:nvSpPr>
          <p:cNvPr id="6" name="Text 2"/>
          <p:cNvSpPr/>
          <p:nvPr/>
        </p:nvSpPr>
        <p:spPr>
          <a:xfrm>
            <a:off x="634603" y="1352193"/>
            <a:ext cx="7412355" cy="566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Proceso de Pago Seguro y Rápido</a:t>
            </a:r>
            <a:endParaRPr lang="en-US" sz="3550" dirty="0"/>
          </a:p>
        </p:txBody>
      </p:sp>
      <p:sp>
        <p:nvSpPr>
          <p:cNvPr id="7" name="Shape 3"/>
          <p:cNvSpPr/>
          <p:nvPr/>
        </p:nvSpPr>
        <p:spPr>
          <a:xfrm>
            <a:off x="634603" y="2190631"/>
            <a:ext cx="3846790" cy="2364938"/>
          </a:xfrm>
          <a:prstGeom prst="roundRect">
            <a:avLst>
              <a:gd name="adj" fmla="val 322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823436" y="2379464"/>
            <a:ext cx="543878" cy="543878"/>
          </a:xfrm>
          <a:prstGeom prst="roundRect">
            <a:avLst>
              <a:gd name="adj" fmla="val 16810913"/>
            </a:avLst>
          </a:prstGeom>
          <a:solidFill>
            <a:srgbClr val="4950BC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2979" y="2529007"/>
            <a:ext cx="244793" cy="24479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23436" y="3104555"/>
            <a:ext cx="2266593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Múltiples métodos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823436" y="3496627"/>
            <a:ext cx="3469124" cy="580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Integración con tarjetas de crédito/débito o efectivo.</a:t>
            </a:r>
            <a:endParaRPr lang="en-US" sz="1400" dirty="0"/>
          </a:p>
        </p:txBody>
      </p:sp>
      <p:sp>
        <p:nvSpPr>
          <p:cNvPr id="12" name="Shape 7"/>
          <p:cNvSpPr/>
          <p:nvPr/>
        </p:nvSpPr>
        <p:spPr>
          <a:xfrm>
            <a:off x="4662607" y="2190631"/>
            <a:ext cx="3846790" cy="2364938"/>
          </a:xfrm>
          <a:prstGeom prst="roundRect">
            <a:avLst>
              <a:gd name="adj" fmla="val 322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Shape 8"/>
          <p:cNvSpPr/>
          <p:nvPr/>
        </p:nvSpPr>
        <p:spPr>
          <a:xfrm>
            <a:off x="4851440" y="2379464"/>
            <a:ext cx="543878" cy="543878"/>
          </a:xfrm>
          <a:prstGeom prst="roundRect">
            <a:avLst>
              <a:gd name="adj" fmla="val 16810913"/>
            </a:avLst>
          </a:prstGeom>
          <a:solidFill>
            <a:srgbClr val="4950BC"/>
          </a:solidFill>
          <a:ln/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00982" y="2529007"/>
            <a:ext cx="244793" cy="244793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4851440" y="3104555"/>
            <a:ext cx="2512219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Resumen transparente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4851440" y="3496627"/>
            <a:ext cx="3469124" cy="8701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Desglose claro del subtotal, impuestos, costos de envío y propinas opcionales antes de confirmar.</a:t>
            </a:r>
            <a:endParaRPr lang="en-US" sz="1400" dirty="0"/>
          </a:p>
        </p:txBody>
      </p:sp>
      <p:sp>
        <p:nvSpPr>
          <p:cNvPr id="17" name="Shape 11"/>
          <p:cNvSpPr/>
          <p:nvPr/>
        </p:nvSpPr>
        <p:spPr>
          <a:xfrm>
            <a:off x="634603" y="4736783"/>
            <a:ext cx="7874794" cy="2074902"/>
          </a:xfrm>
          <a:prstGeom prst="roundRect">
            <a:avLst>
              <a:gd name="adj" fmla="val 3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8" name="Shape 12"/>
          <p:cNvSpPr/>
          <p:nvPr/>
        </p:nvSpPr>
        <p:spPr>
          <a:xfrm>
            <a:off x="823436" y="4925616"/>
            <a:ext cx="543878" cy="543878"/>
          </a:xfrm>
          <a:prstGeom prst="roundRect">
            <a:avLst>
              <a:gd name="adj" fmla="val 16810913"/>
            </a:avLst>
          </a:prstGeom>
          <a:solidFill>
            <a:srgbClr val="4950BC"/>
          </a:solidFill>
          <a:ln/>
        </p:spPr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2979" y="5075158"/>
            <a:ext cx="244793" cy="244793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823436" y="5650706"/>
            <a:ext cx="2509599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Seguridad garantizada</a:t>
            </a:r>
            <a:endParaRPr lang="en-US" sz="1750" dirty="0"/>
          </a:p>
        </p:txBody>
      </p:sp>
      <p:sp>
        <p:nvSpPr>
          <p:cNvPr id="21" name="Text 14"/>
          <p:cNvSpPr/>
          <p:nvPr/>
        </p:nvSpPr>
        <p:spPr>
          <a:xfrm>
            <a:off x="823436" y="6042779"/>
            <a:ext cx="7497128" cy="580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Encriptación de datos y certificados SSL protegen la información financiera del usuario en todo momento.</a:t>
            </a:r>
            <a:endParaRPr lang="en-US" sz="1400" dirty="0"/>
          </a:p>
        </p:txBody>
      </p:sp>
      <p:sp>
        <p:nvSpPr>
          <p:cNvPr id="22" name="Text 15"/>
          <p:cNvSpPr/>
          <p:nvPr/>
        </p:nvSpPr>
        <p:spPr>
          <a:xfrm>
            <a:off x="634603" y="7015639"/>
            <a:ext cx="7874794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33130" y="530066"/>
            <a:ext cx="8567618" cy="600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Perfil y Configuración Personalizada</a:t>
            </a:r>
            <a:endParaRPr lang="en-US" sz="3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3130" y="1635681"/>
            <a:ext cx="5847398" cy="584739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57254" y="1737777"/>
            <a:ext cx="96083" cy="96083"/>
          </a:xfrm>
          <a:prstGeom prst="roundRect">
            <a:avLst>
              <a:gd name="adj" fmla="val 475839"/>
            </a:avLst>
          </a:prstGeom>
          <a:solidFill>
            <a:srgbClr val="4950BC"/>
          </a:solidFill>
          <a:ln/>
        </p:spPr>
      </p:sp>
      <p:sp>
        <p:nvSpPr>
          <p:cNvPr id="5" name="Text 2"/>
          <p:cNvSpPr/>
          <p:nvPr/>
        </p:nvSpPr>
        <p:spPr>
          <a:xfrm>
            <a:off x="7845623" y="1635681"/>
            <a:ext cx="2690693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Gestión de direcciones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7845623" y="2128361"/>
            <a:ext cx="5559028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Agregar, editar o eliminar múltiples direcciones de entrega con etiquetas personalizadas (casa, trabajo, etc.).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7557254" y="3230344"/>
            <a:ext cx="96083" cy="96083"/>
          </a:xfrm>
          <a:prstGeom prst="roundRect">
            <a:avLst>
              <a:gd name="adj" fmla="val 475839"/>
            </a:avLst>
          </a:prstGeom>
          <a:solidFill>
            <a:srgbClr val="4950BC"/>
          </a:solidFill>
          <a:ln/>
        </p:spPr>
      </p:sp>
      <p:sp>
        <p:nvSpPr>
          <p:cNvPr id="8" name="Text 5"/>
          <p:cNvSpPr/>
          <p:nvPr/>
        </p:nvSpPr>
        <p:spPr>
          <a:xfrm>
            <a:off x="7845623" y="3128248"/>
            <a:ext cx="3348276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Métodos de pago guardados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845623" y="3620929"/>
            <a:ext cx="5559028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Almacenar de forma segura tarjetas y cuentas para checkout en un solo clic en futuras compras.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557254" y="4722912"/>
            <a:ext cx="96083" cy="96083"/>
          </a:xfrm>
          <a:prstGeom prst="roundRect">
            <a:avLst>
              <a:gd name="adj" fmla="val 475839"/>
            </a:avLst>
          </a:prstGeom>
          <a:solidFill>
            <a:srgbClr val="4950BC"/>
          </a:solidFill>
          <a:ln/>
        </p:spPr>
      </p:sp>
      <p:sp>
        <p:nvSpPr>
          <p:cNvPr id="11" name="Text 8"/>
          <p:cNvSpPr/>
          <p:nvPr/>
        </p:nvSpPr>
        <p:spPr>
          <a:xfrm>
            <a:off x="7845623" y="4620816"/>
            <a:ext cx="2403872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Historial completo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7845623" y="5113496"/>
            <a:ext cx="5559028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Acceso a todos los pedidos anteriores con opción de reordenar los favoritos en segundos.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6501" y="841415"/>
            <a:ext cx="1114068" cy="309682"/>
          </a:xfrm>
          <a:prstGeom prst="roundRect">
            <a:avLst>
              <a:gd name="adj" fmla="val 17874"/>
            </a:avLst>
          </a:prstGeom>
          <a:solidFill>
            <a:srgbClr val="DADBF1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323" y="930354"/>
            <a:ext cx="131683" cy="13168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72847" y="890826"/>
            <a:ext cx="718899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DISEÑO UX</a:t>
            </a:r>
            <a:endParaRPr lang="en-US" sz="1000" dirty="0"/>
          </a:p>
        </p:txBody>
      </p:sp>
      <p:sp>
        <p:nvSpPr>
          <p:cNvPr id="6" name="Text 2"/>
          <p:cNvSpPr/>
          <p:nvPr/>
        </p:nvSpPr>
        <p:spPr>
          <a:xfrm>
            <a:off x="576501" y="1216938"/>
            <a:ext cx="7946946" cy="514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Diseño Visual y UX: Claves para el Éxito</a:t>
            </a:r>
            <a:endParaRPr lang="en-US" sz="3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6501" y="1978700"/>
            <a:ext cx="494228" cy="49422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76501" y="2678787"/>
            <a:ext cx="2059186" cy="257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Espacios en blanco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576501" y="3035022"/>
            <a:ext cx="7990999" cy="527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uso estratégico de espacios negativos evita la saturación visual y permite que el contenido respire, mejorando la legibilidad y reduciendo la fatiga cognitiva.</a:t>
            </a:r>
            <a:endParaRPr lang="en-US" sz="12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501" y="3891677"/>
            <a:ext cx="494228" cy="4942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76501" y="4591764"/>
            <a:ext cx="2059186" cy="257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Paleta consistente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576501" y="4947999"/>
            <a:ext cx="7990999" cy="527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Colores alineados con la identidad de marca (como azul y blanco) crean reconocimiento inmediato y refuerzan la confianza del usuario.</a:t>
            </a:r>
            <a:endParaRPr lang="en-US" sz="12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6501" y="5804654"/>
            <a:ext cx="494228" cy="49422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76501" y="6504742"/>
            <a:ext cx="2345769" cy="257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Tipografía jerarquizada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576501" y="6860977"/>
            <a:ext cx="7990999" cy="527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Fuentes legibles con tamaños y pesos variados guían la atención del usuario hacia información prioritaria de forma natural y eficiente.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2026-01-23T17:25:29Z</dcterms:created>
  <dcterms:modified xsi:type="dcterms:W3CDTF">2026-01-23T17:25:29Z</dcterms:modified>
</cp:coreProperties>
</file>